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5" r:id="rId2"/>
    <p:sldId id="287" r:id="rId3"/>
    <p:sldId id="257" r:id="rId4"/>
    <p:sldId id="274" r:id="rId5"/>
    <p:sldId id="258" r:id="rId6"/>
    <p:sldId id="261" r:id="rId7"/>
    <p:sldId id="268" r:id="rId8"/>
    <p:sldId id="266" r:id="rId9"/>
    <p:sldId id="267" r:id="rId10"/>
    <p:sldId id="260" r:id="rId11"/>
    <p:sldId id="272" r:id="rId12"/>
    <p:sldId id="273" r:id="rId13"/>
    <p:sldId id="271" r:id="rId14"/>
    <p:sldId id="28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1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2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91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72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3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4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62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94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2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87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72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A027B8-9299-40A4-A1E6-F2198C8A8023}" type="datetimeFigureOut">
              <a:rPr lang="zh-TW" altLang="en-US" smtClean="0"/>
              <a:t>2020/2/4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9E88CE-0DBA-4160-A684-F16C18A0FB2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2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7Z5ofk7Mq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Xu-oG7tK7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粉嶺公立學校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</a:rPr>
              <a:t>中文科</a:t>
            </a:r>
            <a:endParaRPr lang="en-US" altLang="zh-TW" sz="4000" b="1" dirty="0" smtClean="0">
              <a:solidFill>
                <a:schemeClr val="tx1"/>
              </a:solidFill>
            </a:endParaRPr>
          </a:p>
          <a:p>
            <a:r>
              <a:rPr lang="zh-TW" altLang="en-US" sz="4000" b="1" dirty="0" smtClean="0">
                <a:solidFill>
                  <a:schemeClr val="tx1"/>
                </a:solidFill>
              </a:rPr>
              <a:t>四年級</a:t>
            </a:r>
            <a:endParaRPr lang="en-US" altLang="zh-TW" sz="4000" b="1" dirty="0" smtClean="0">
              <a:solidFill>
                <a:schemeClr val="tx1"/>
              </a:solidFill>
            </a:endParaRPr>
          </a:p>
          <a:p>
            <a:r>
              <a:rPr lang="zh-TW" altLang="en-US" sz="4000" b="1" dirty="0" smtClean="0">
                <a:solidFill>
                  <a:schemeClr val="tx1"/>
                </a:solidFill>
              </a:rPr>
              <a:t>單元六：愛的童話國</a:t>
            </a:r>
            <a:endParaRPr lang="en-US" altLang="zh-TW" sz="4000" b="1" dirty="0" smtClean="0">
              <a:solidFill>
                <a:schemeClr val="tx1"/>
              </a:solidFill>
            </a:endParaRPr>
          </a:p>
          <a:p>
            <a:r>
              <a:rPr lang="zh-TW" altLang="en-US" sz="4000" b="1" dirty="0" smtClean="0">
                <a:solidFill>
                  <a:schemeClr val="tx1"/>
                </a:solidFill>
              </a:rPr>
              <a:t>第十一課：賣火柴的女孩</a:t>
            </a:r>
            <a:endParaRPr lang="en-US" altLang="zh-TW" sz="4000" b="1" dirty="0" smtClean="0">
              <a:solidFill>
                <a:schemeClr val="tx1"/>
              </a:solidFill>
            </a:endParaRPr>
          </a:p>
          <a:p>
            <a:r>
              <a:rPr lang="zh-TW" altLang="en-US" sz="4000" b="1" dirty="0" smtClean="0">
                <a:solidFill>
                  <a:schemeClr val="tx1"/>
                </a:solidFill>
              </a:rPr>
              <a:t>精教詞語：和藹、憂愁</a:t>
            </a:r>
            <a:endParaRPr lang="en-US" altLang="zh-TW" sz="4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55" y="2393744"/>
            <a:ext cx="4303467" cy="246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7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376123-AEF0-4910-807E-A931968E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E66D5-0C32-492A-AF21-4DD4F297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　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734EA15-8C74-4F36-A348-B43DD6BA7DEB}"/>
              </a:ext>
            </a:extLst>
          </p:cNvPr>
          <p:cNvSpPr/>
          <p:nvPr/>
        </p:nvSpPr>
        <p:spPr>
          <a:xfrm>
            <a:off x="4284483" y="2903456"/>
            <a:ext cx="3327661" cy="180051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F99949C-0869-42EB-8094-E9AFF9ED5167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3520911" y="2498103"/>
            <a:ext cx="1250897" cy="66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72CAD66-2188-4F2D-A671-D8A043D0F9FA}"/>
              </a:ext>
            </a:extLst>
          </p:cNvPr>
          <p:cNvSpPr/>
          <p:nvPr/>
        </p:nvSpPr>
        <p:spPr>
          <a:xfrm>
            <a:off x="2007909" y="1489435"/>
            <a:ext cx="1857081" cy="12537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可親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4040648-8E54-434F-9227-17DE2787E0E7}"/>
              </a:ext>
            </a:extLst>
          </p:cNvPr>
          <p:cNvCxnSpPr>
            <a:cxnSpLocks/>
          </p:cNvCxnSpPr>
          <p:nvPr/>
        </p:nvCxnSpPr>
        <p:spPr>
          <a:xfrm flipV="1">
            <a:off x="5895943" y="4715349"/>
            <a:ext cx="145725" cy="730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D8B208E-085D-49ED-89A9-8E3853DDA7B9}"/>
              </a:ext>
            </a:extLst>
          </p:cNvPr>
          <p:cNvSpPr/>
          <p:nvPr/>
        </p:nvSpPr>
        <p:spPr>
          <a:xfrm>
            <a:off x="8323868" y="1825625"/>
            <a:ext cx="2092751" cy="11532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49B93C8-010D-4F18-81C4-1CA13CB31271}"/>
              </a:ext>
            </a:extLst>
          </p:cNvPr>
          <p:cNvCxnSpPr>
            <a:stCxn id="4" idx="3"/>
          </p:cNvCxnSpPr>
          <p:nvPr/>
        </p:nvCxnSpPr>
        <p:spPr>
          <a:xfrm flipH="1">
            <a:off x="3605753" y="4440295"/>
            <a:ext cx="1166055" cy="58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6A3131F-5BB7-4179-A571-B5226858FBAF}"/>
              </a:ext>
            </a:extLst>
          </p:cNvPr>
          <p:cNvSpPr/>
          <p:nvPr/>
        </p:nvSpPr>
        <p:spPr>
          <a:xfrm>
            <a:off x="1574801" y="4703975"/>
            <a:ext cx="2290190" cy="11972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D6AD7AB-1FE7-4BF7-828F-A16CEFF2E10D}"/>
              </a:ext>
            </a:extLst>
          </p:cNvPr>
          <p:cNvCxnSpPr/>
          <p:nvPr/>
        </p:nvCxnSpPr>
        <p:spPr>
          <a:xfrm flipH="1" flipV="1">
            <a:off x="7198798" y="4440295"/>
            <a:ext cx="1250897" cy="66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0867490-1FB6-4596-907A-36D7D18F4135}"/>
              </a:ext>
            </a:extLst>
          </p:cNvPr>
          <p:cNvSpPr/>
          <p:nvPr/>
        </p:nvSpPr>
        <p:spPr>
          <a:xfrm>
            <a:off x="8400696" y="4532705"/>
            <a:ext cx="2092751" cy="11532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9FD10EF-9EB0-4C7A-A974-3817C2F1DA55}"/>
              </a:ext>
            </a:extLst>
          </p:cNvPr>
          <p:cNvCxnSpPr/>
          <p:nvPr/>
        </p:nvCxnSpPr>
        <p:spPr>
          <a:xfrm flipV="1">
            <a:off x="7420466" y="2801332"/>
            <a:ext cx="1112363" cy="518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2A3C411-82CD-4549-93F9-4FBE0BDE9FA1}"/>
              </a:ext>
            </a:extLst>
          </p:cNvPr>
          <p:cNvSpPr/>
          <p:nvPr/>
        </p:nvSpPr>
        <p:spPr>
          <a:xfrm>
            <a:off x="4849567" y="5454283"/>
            <a:ext cx="2092751" cy="11532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93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B487F-6C06-4DFF-BBAC-A12C4372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04FFAE-0499-4289-A3F1-CCAEF67B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你知道有甚麼跟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「和藹」有關的反義詞嗎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0837CC-0480-4D1B-944A-EDB8C99B3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80" y="2753360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376123-AEF0-4910-807E-A931968E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E66D5-0C32-492A-AF21-4DD4F297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　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734EA15-8C74-4F36-A348-B43DD6BA7DEB}"/>
              </a:ext>
            </a:extLst>
          </p:cNvPr>
          <p:cNvSpPr/>
          <p:nvPr/>
        </p:nvSpPr>
        <p:spPr>
          <a:xfrm>
            <a:off x="4284483" y="2903456"/>
            <a:ext cx="3327661" cy="180051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F99949C-0869-42EB-8094-E9AFF9ED5167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3520911" y="2498103"/>
            <a:ext cx="1250897" cy="66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72CAD66-2188-4F2D-A671-D8A043D0F9FA}"/>
              </a:ext>
            </a:extLst>
          </p:cNvPr>
          <p:cNvSpPr/>
          <p:nvPr/>
        </p:nvSpPr>
        <p:spPr>
          <a:xfrm>
            <a:off x="2007909" y="1489435"/>
            <a:ext cx="1857081" cy="12537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D8B208E-085D-49ED-89A9-8E3853DDA7B9}"/>
              </a:ext>
            </a:extLst>
          </p:cNvPr>
          <p:cNvSpPr/>
          <p:nvPr/>
        </p:nvSpPr>
        <p:spPr>
          <a:xfrm>
            <a:off x="8323868" y="1825625"/>
            <a:ext cx="2092751" cy="11532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兇惡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49B93C8-010D-4F18-81C4-1CA13CB31271}"/>
              </a:ext>
            </a:extLst>
          </p:cNvPr>
          <p:cNvCxnSpPr>
            <a:stCxn id="4" idx="3"/>
          </p:cNvCxnSpPr>
          <p:nvPr/>
        </p:nvCxnSpPr>
        <p:spPr>
          <a:xfrm flipH="1">
            <a:off x="3605753" y="4440295"/>
            <a:ext cx="1166055" cy="58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6A3131F-5BB7-4179-A571-B5226858FBAF}"/>
              </a:ext>
            </a:extLst>
          </p:cNvPr>
          <p:cNvSpPr/>
          <p:nvPr/>
        </p:nvSpPr>
        <p:spPr>
          <a:xfrm>
            <a:off x="1574801" y="4703975"/>
            <a:ext cx="2290190" cy="11972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9FD10EF-9EB0-4C7A-A974-3817C2F1DA55}"/>
              </a:ext>
            </a:extLst>
          </p:cNvPr>
          <p:cNvCxnSpPr/>
          <p:nvPr/>
        </p:nvCxnSpPr>
        <p:spPr>
          <a:xfrm flipV="1">
            <a:off x="7420466" y="2801332"/>
            <a:ext cx="1112363" cy="518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9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3033" y="448989"/>
            <a:ext cx="11183224" cy="4881092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/>
              <a:t>造句                                                                    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4000" dirty="0" smtClean="0"/>
              <a:t>請</a:t>
            </a:r>
            <a:r>
              <a:rPr lang="zh-TW" altLang="en-US" sz="4000" dirty="0"/>
              <a:t>同學用</a:t>
            </a:r>
            <a:r>
              <a:rPr lang="zh-TW" altLang="en-US" sz="4000" dirty="0" smtClean="0"/>
              <a:t>「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r>
              <a:rPr lang="zh-TW" altLang="en-US" sz="4000" dirty="0" smtClean="0"/>
              <a:t>」</a:t>
            </a:r>
            <a:r>
              <a:rPr lang="zh-TW" altLang="en-US" sz="4000" dirty="0"/>
              <a:t>造句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1._____________________________________________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_____________________________________________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61" y="4178977"/>
            <a:ext cx="1907796" cy="1907796"/>
          </a:xfrm>
        </p:spPr>
      </p:pic>
    </p:spTree>
    <p:extLst>
      <p:ext uri="{BB962C8B-B14F-4D97-AF65-F5344CB8AC3E}">
        <p14:creationId xmlns:p14="http://schemas.microsoft.com/office/powerpoint/2010/main" val="28228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精教詞語</a:t>
            </a:r>
            <a:r>
              <a:rPr lang="en-US" altLang="zh-TW" dirty="0" smtClean="0"/>
              <a:t>(2)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 smtClean="0"/>
              <a:t>憂愁</a:t>
            </a:r>
            <a:endParaRPr lang="zh-HK" altLang="en-US" sz="8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24" y="2357438"/>
            <a:ext cx="2635146" cy="263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020AE-87CA-49CB-859E-7E40E425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憂愁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5B5859-57BE-4AF4-B2F3-1B86AFC7F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賣火柴的女孩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一文中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，奶奶和女孩在光明和快樂中飛走了，飛到沒有寒冷、饑餓和什麼的地方去了？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她們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光明和快樂中飛走了，飛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到既沒有寒冷，又沒有饑餓，也沒有</a:t>
            </a:r>
            <a:r>
              <a:rPr lang="zh-TW" altLang="en-US" sz="4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憂愁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地方去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07" y="4212586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5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901FDC-F9E1-4483-9450-30AD1DBB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憂愁</a:t>
            </a:r>
            <a:endParaRPr lang="zh-TW" alt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00F6D8-CFCD-440C-8850-706AA702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詞性：形容詞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例句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她們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在光明和快樂中飛走了，飛到既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寒冷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，又沒有饑餓，也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憂愁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 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655F95E-014A-4F2D-8392-0F89B2083BC1}"/>
              </a:ext>
            </a:extLst>
          </p:cNvPr>
          <p:cNvSpPr/>
          <p:nvPr/>
        </p:nvSpPr>
        <p:spPr>
          <a:xfrm>
            <a:off x="8100126" y="3125770"/>
            <a:ext cx="1043873" cy="75255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2CCB5FFE-605D-4C74-8A9A-72CDF3BBD4DC}"/>
              </a:ext>
            </a:extLst>
          </p:cNvPr>
          <p:cNvSpPr/>
          <p:nvPr/>
        </p:nvSpPr>
        <p:spPr>
          <a:xfrm>
            <a:off x="8314564" y="3924080"/>
            <a:ext cx="614995" cy="1060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7B8ADA-9304-4C04-89D4-F4CAE205874C}"/>
              </a:ext>
            </a:extLst>
          </p:cNvPr>
          <p:cNvSpPr txBox="1"/>
          <p:nvPr/>
        </p:nvSpPr>
        <p:spPr>
          <a:xfrm>
            <a:off x="6506597" y="4984136"/>
            <a:ext cx="4845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形容：擔憂難過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18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35FCA-931C-497B-9696-FEA5206F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憂愁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5C2725-357A-4E2F-9A59-00DE72804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詞義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：形容擔憂難過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：外祖父得了急病住院了，媽媽感到很</a:t>
            </a:r>
            <a:r>
              <a:rPr lang="zh-TW" altLang="en-US" sz="4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憂 </a:t>
            </a:r>
            <a:endParaRPr lang="en-US" altLang="zh-TW" sz="48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16" y="3554433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5A1A6-7430-4CE1-81A6-1AE2A0BC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憂愁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1BF7F8-FB77-401B-99D0-7D759686A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詞義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擔憂難過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表明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看到成績單後，深受打擊，變得十分 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憂愁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27" y="33074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5B693-0EBE-4D23-8058-6BE25DF2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憂愁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547D74-82C5-4F16-BD13-B27319CB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altLang="zh-TW" dirty="0" smtClean="0">
                <a:solidFill>
                  <a:schemeClr val="tx1"/>
                </a:solidFill>
                <a:hlinkClick r:id="rId2"/>
              </a:rPr>
              <a:t>www.youtube.com/watch?v=x7Z5ofk7Mq4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b="1" dirty="0"/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你覺得片段中寶寶的表情，你怎樣形容他呢？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精教詞語</a:t>
            </a:r>
            <a:r>
              <a:rPr lang="en-US" altLang="zh-TW" dirty="0" smtClean="0"/>
              <a:t>(1)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 smtClean="0"/>
              <a:t>和藹</a:t>
            </a:r>
            <a:endParaRPr lang="zh-HK" altLang="en-US" sz="8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97" y="1777403"/>
            <a:ext cx="2843707" cy="401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85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4CD4E-A80E-4C05-96BF-7079181F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說一說，寫一寫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014746-DA48-4A7D-BEBF-9624EB2C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請你分享一次憂愁的經歷。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＿＿＿＿＿＿＿＿＿＿＿＿＿＿＿＿＿＿＿＿＿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45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B487F-6C06-4DFF-BBAC-A12C4372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04FFAE-0499-4289-A3F1-CCAEF67B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你還想到有甚麼跟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「憂愁」有關的近義詞嗎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0837CC-0480-4D1B-944A-EDB8C99B3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80" y="2753360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376123-AEF0-4910-807E-A931968E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E66D5-0C32-492A-AF21-4DD4F297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　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734EA15-8C74-4F36-A348-B43DD6BA7DEB}"/>
              </a:ext>
            </a:extLst>
          </p:cNvPr>
          <p:cNvSpPr/>
          <p:nvPr/>
        </p:nvSpPr>
        <p:spPr>
          <a:xfrm>
            <a:off x="4284483" y="2903456"/>
            <a:ext cx="3327661" cy="180051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憂愁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F99949C-0869-42EB-8094-E9AFF9ED5167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3520911" y="2498103"/>
            <a:ext cx="1250897" cy="66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72CAD66-2188-4F2D-A671-D8A043D0F9FA}"/>
              </a:ext>
            </a:extLst>
          </p:cNvPr>
          <p:cNvSpPr/>
          <p:nvPr/>
        </p:nvSpPr>
        <p:spPr>
          <a:xfrm>
            <a:off x="2007909" y="1489435"/>
            <a:ext cx="1857081" cy="12537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苦惱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4040648-8E54-434F-9227-17DE2787E0E7}"/>
              </a:ext>
            </a:extLst>
          </p:cNvPr>
          <p:cNvCxnSpPr>
            <a:cxnSpLocks/>
          </p:cNvCxnSpPr>
          <p:nvPr/>
        </p:nvCxnSpPr>
        <p:spPr>
          <a:xfrm flipV="1">
            <a:off x="5895943" y="4715349"/>
            <a:ext cx="145725" cy="730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D8B208E-085D-49ED-89A9-8E3853DDA7B9}"/>
              </a:ext>
            </a:extLst>
          </p:cNvPr>
          <p:cNvSpPr/>
          <p:nvPr/>
        </p:nvSpPr>
        <p:spPr>
          <a:xfrm>
            <a:off x="8323868" y="1825625"/>
            <a:ext cx="2092751" cy="11532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憂慮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49B93C8-010D-4F18-81C4-1CA13CB31271}"/>
              </a:ext>
            </a:extLst>
          </p:cNvPr>
          <p:cNvCxnSpPr>
            <a:stCxn id="4" idx="3"/>
          </p:cNvCxnSpPr>
          <p:nvPr/>
        </p:nvCxnSpPr>
        <p:spPr>
          <a:xfrm flipH="1">
            <a:off x="3605753" y="4440295"/>
            <a:ext cx="1166055" cy="58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6A3131F-5BB7-4179-A571-B5226858FBAF}"/>
              </a:ext>
            </a:extLst>
          </p:cNvPr>
          <p:cNvSpPr/>
          <p:nvPr/>
        </p:nvSpPr>
        <p:spPr>
          <a:xfrm>
            <a:off x="1574801" y="4703975"/>
            <a:ext cx="2290190" cy="11972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D6AD7AB-1FE7-4BF7-828F-A16CEFF2E10D}"/>
              </a:ext>
            </a:extLst>
          </p:cNvPr>
          <p:cNvCxnSpPr/>
          <p:nvPr/>
        </p:nvCxnSpPr>
        <p:spPr>
          <a:xfrm flipH="1" flipV="1">
            <a:off x="7198798" y="4440295"/>
            <a:ext cx="1250897" cy="66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0867490-1FB6-4596-907A-36D7D18F4135}"/>
              </a:ext>
            </a:extLst>
          </p:cNvPr>
          <p:cNvSpPr/>
          <p:nvPr/>
        </p:nvSpPr>
        <p:spPr>
          <a:xfrm>
            <a:off x="8400696" y="4532705"/>
            <a:ext cx="2092751" cy="11532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9FD10EF-9EB0-4C7A-A974-3817C2F1DA55}"/>
              </a:ext>
            </a:extLst>
          </p:cNvPr>
          <p:cNvCxnSpPr/>
          <p:nvPr/>
        </p:nvCxnSpPr>
        <p:spPr>
          <a:xfrm flipV="1">
            <a:off x="7420466" y="2801332"/>
            <a:ext cx="1112363" cy="518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2A3C411-82CD-4549-93F9-4FBE0BDE9FA1}"/>
              </a:ext>
            </a:extLst>
          </p:cNvPr>
          <p:cNvSpPr/>
          <p:nvPr/>
        </p:nvSpPr>
        <p:spPr>
          <a:xfrm>
            <a:off x="4849567" y="5454283"/>
            <a:ext cx="2092751" cy="11532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42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B487F-6C06-4DFF-BBAC-A12C4372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04FFAE-0499-4289-A3F1-CCAEF67B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你知道有甚麼跟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「憂愁」有關的反義詞嗎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0837CC-0480-4D1B-944A-EDB8C99B3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80" y="2753360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376123-AEF0-4910-807E-A931968E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E66D5-0C32-492A-AF21-4DD4F297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　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734EA15-8C74-4F36-A348-B43DD6BA7DEB}"/>
              </a:ext>
            </a:extLst>
          </p:cNvPr>
          <p:cNvSpPr/>
          <p:nvPr/>
        </p:nvSpPr>
        <p:spPr>
          <a:xfrm>
            <a:off x="4284483" y="2903456"/>
            <a:ext cx="3327661" cy="180051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憂愁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F99949C-0869-42EB-8094-E9AFF9ED5167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3520911" y="2498103"/>
            <a:ext cx="1250897" cy="66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72CAD66-2188-4F2D-A671-D8A043D0F9FA}"/>
              </a:ext>
            </a:extLst>
          </p:cNvPr>
          <p:cNvSpPr/>
          <p:nvPr/>
        </p:nvSpPr>
        <p:spPr>
          <a:xfrm>
            <a:off x="2007909" y="1489435"/>
            <a:ext cx="1857081" cy="12537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高興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D8B208E-085D-49ED-89A9-8E3853DDA7B9}"/>
              </a:ext>
            </a:extLst>
          </p:cNvPr>
          <p:cNvSpPr/>
          <p:nvPr/>
        </p:nvSpPr>
        <p:spPr>
          <a:xfrm>
            <a:off x="8323868" y="1825625"/>
            <a:ext cx="2092751" cy="11532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欣喜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49B93C8-010D-4F18-81C4-1CA13CB31271}"/>
              </a:ext>
            </a:extLst>
          </p:cNvPr>
          <p:cNvCxnSpPr>
            <a:stCxn id="4" idx="3"/>
          </p:cNvCxnSpPr>
          <p:nvPr/>
        </p:nvCxnSpPr>
        <p:spPr>
          <a:xfrm flipH="1">
            <a:off x="3605753" y="4440295"/>
            <a:ext cx="1166055" cy="58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6A3131F-5BB7-4179-A571-B5226858FBAF}"/>
              </a:ext>
            </a:extLst>
          </p:cNvPr>
          <p:cNvSpPr/>
          <p:nvPr/>
        </p:nvSpPr>
        <p:spPr>
          <a:xfrm>
            <a:off x="1574801" y="4703975"/>
            <a:ext cx="2290190" cy="11972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9FD10EF-9EB0-4C7A-A974-3817C2F1DA55}"/>
              </a:ext>
            </a:extLst>
          </p:cNvPr>
          <p:cNvCxnSpPr/>
          <p:nvPr/>
        </p:nvCxnSpPr>
        <p:spPr>
          <a:xfrm flipV="1">
            <a:off x="7420466" y="2801332"/>
            <a:ext cx="1112363" cy="518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3033" y="448989"/>
            <a:ext cx="11183224" cy="4881092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/>
              <a:t>造句                                                                    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4000" dirty="0" smtClean="0"/>
              <a:t>請</a:t>
            </a:r>
            <a:r>
              <a:rPr lang="zh-TW" altLang="en-US" sz="4000" dirty="0"/>
              <a:t>同學用</a:t>
            </a:r>
            <a:r>
              <a:rPr lang="zh-TW" altLang="en-US" sz="4000" dirty="0" smtClean="0"/>
              <a:t>「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憂愁</a:t>
            </a:r>
            <a:r>
              <a:rPr lang="zh-TW" altLang="en-US" sz="4000" dirty="0" smtClean="0"/>
              <a:t>」</a:t>
            </a:r>
            <a:r>
              <a:rPr lang="zh-TW" altLang="en-US" sz="4000" dirty="0"/>
              <a:t>造句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1._____________________________________________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_____________________________________________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61" y="4178977"/>
            <a:ext cx="1907796" cy="1907796"/>
          </a:xfrm>
        </p:spPr>
      </p:pic>
    </p:spTree>
    <p:extLst>
      <p:ext uri="{BB962C8B-B14F-4D97-AF65-F5344CB8AC3E}">
        <p14:creationId xmlns:p14="http://schemas.microsoft.com/office/powerpoint/2010/main" val="23199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020AE-87CA-49CB-859E-7E40E425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和藹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5B5859-57BE-4AF4-B2F3-1B86AFC7F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賣火柴的女孩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一文中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，女孩的奶奶是怎樣的？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在光亮中，奶奶出現了，她是那麼溫柔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，那麼   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35" y="3283858"/>
            <a:ext cx="3737695" cy="263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9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901FDC-F9E1-4483-9450-30AD1DBB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endParaRPr lang="zh-TW" alt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00F6D8-CFCD-440C-8850-706AA702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詞性：形容詞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例句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：在光亮中，奶奶出現了，她是那麼溫柔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  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那麼</a:t>
            </a:r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655F95E-014A-4F2D-8392-0F89B2083BC1}"/>
              </a:ext>
            </a:extLst>
          </p:cNvPr>
          <p:cNvSpPr/>
          <p:nvPr/>
        </p:nvSpPr>
        <p:spPr>
          <a:xfrm>
            <a:off x="3603162" y="3078269"/>
            <a:ext cx="1043873" cy="75255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2CCB5FFE-605D-4C74-8A9A-72CDF3BBD4DC}"/>
              </a:ext>
            </a:extLst>
          </p:cNvPr>
          <p:cNvSpPr/>
          <p:nvPr/>
        </p:nvSpPr>
        <p:spPr>
          <a:xfrm>
            <a:off x="3817600" y="3949581"/>
            <a:ext cx="614995" cy="1060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7B8ADA-9304-4C04-89D4-F4CAE205874C}"/>
              </a:ext>
            </a:extLst>
          </p:cNvPr>
          <p:cNvSpPr txBox="1"/>
          <p:nvPr/>
        </p:nvSpPr>
        <p:spPr>
          <a:xfrm>
            <a:off x="2789910" y="5009637"/>
            <a:ext cx="4845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形容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：態度溫和、易接近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61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35FCA-931C-497B-9696-FEA5206F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5C2725-357A-4E2F-9A59-00DE72804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詞義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：形容人的態度溫和，易接近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：媽媽待人</a:t>
            </a:r>
            <a:r>
              <a:rPr lang="zh-TW" altLang="en-US" sz="4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可親，總是露出溫暖的笑容。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327830"/>
            <a:ext cx="2729222" cy="25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6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5A1A6-7430-4CE1-81A6-1AE2A0BC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1BF7F8-FB77-401B-99D0-7D759686A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詞義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：表示態度溫和，易接近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老師對同學十分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，同學都很喜歡   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95" y="3285693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2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5B693-0EBE-4D23-8058-6BE25DF2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和藹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547D74-82C5-4F16-BD13-B27319CB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altLang="zh-TW" dirty="0" smtClean="0">
                <a:solidFill>
                  <a:schemeClr val="tx1"/>
                </a:solidFill>
                <a:hlinkClick r:id="rId2"/>
              </a:rPr>
              <a:t>www.youtube.com/watch?v=JXu-oG7tK7Y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b="1" dirty="0"/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片段中的</a:t>
            </a:r>
            <a:r>
              <a:rPr lang="zh-TW" altLang="en-US" sz="3600" u="sng" dirty="0" smtClean="0">
                <a:solidFill>
                  <a:schemeClr val="tx1"/>
                </a:solidFill>
              </a:rPr>
              <a:t>美國</a:t>
            </a:r>
            <a:r>
              <a:rPr lang="zh-TW" altLang="en-US" sz="3600" dirty="0" smtClean="0">
                <a:solidFill>
                  <a:schemeClr val="tx1"/>
                </a:solidFill>
              </a:rPr>
              <a:t>惡霸犬，你怎樣形容牠？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4CD4E-A80E-4C05-96BF-7079181F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說一說，寫一寫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014746-DA48-4A7D-BEBF-9624EB2C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請你介紹一個和藹的人。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＿＿＿＿＿＿＿＿＿＿＿＿＿＿＿＿＿＿＿＿＿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55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B487F-6C06-4DFF-BBAC-A12C4372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04FFAE-0499-4289-A3F1-CCAEF67B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你還想到有甚麼跟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「和藹」有關的近義詞嗎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0837CC-0480-4D1B-944A-EDB8C99B3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80" y="2753360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534</TotalTime>
  <Words>442</Words>
  <Application>Microsoft Office PowerPoint</Application>
  <PresentationFormat>自訂</PresentationFormat>
  <Paragraphs>88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Retrospect</vt:lpstr>
      <vt:lpstr>粉嶺公立學校</vt:lpstr>
      <vt:lpstr>精教詞語(1)</vt:lpstr>
      <vt:lpstr>和藹</vt:lpstr>
      <vt:lpstr>和藹</vt:lpstr>
      <vt:lpstr>和藹</vt:lpstr>
      <vt:lpstr>和藹</vt:lpstr>
      <vt:lpstr>和藹</vt:lpstr>
      <vt:lpstr>說一說，寫一寫</vt:lpstr>
      <vt:lpstr> </vt:lpstr>
      <vt:lpstr>　</vt:lpstr>
      <vt:lpstr> </vt:lpstr>
      <vt:lpstr>　</vt:lpstr>
      <vt:lpstr>造句                                                                      請同學用「和藹」造句  1._____________________________________________    _____________________________________________    </vt:lpstr>
      <vt:lpstr>精教詞語(2)</vt:lpstr>
      <vt:lpstr>憂愁</vt:lpstr>
      <vt:lpstr>憂愁</vt:lpstr>
      <vt:lpstr>憂愁</vt:lpstr>
      <vt:lpstr>憂愁</vt:lpstr>
      <vt:lpstr>憂愁</vt:lpstr>
      <vt:lpstr>說一說，寫一寫</vt:lpstr>
      <vt:lpstr> </vt:lpstr>
      <vt:lpstr>　</vt:lpstr>
      <vt:lpstr> </vt:lpstr>
      <vt:lpstr>　</vt:lpstr>
      <vt:lpstr>造句                                                                      請同學用「憂愁」造句  1._____________________________________________    _____________________________________________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準備</dc:title>
  <dc:creator>yan lau</dc:creator>
  <cp:lastModifiedBy>profile</cp:lastModifiedBy>
  <cp:revision>45</cp:revision>
  <dcterms:created xsi:type="dcterms:W3CDTF">2017-09-13T09:54:36Z</dcterms:created>
  <dcterms:modified xsi:type="dcterms:W3CDTF">2020-02-04T07:13:36Z</dcterms:modified>
</cp:coreProperties>
</file>